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</p:sldMasterIdLst>
  <p:notesMasterIdLst>
    <p:notesMasterId r:id="rId48"/>
  </p:notesMasterIdLst>
  <p:sldIdLst>
    <p:sldId id="256" r:id="rId7"/>
    <p:sldId id="257" r:id="rId8"/>
    <p:sldId id="260" r:id="rId9"/>
    <p:sldId id="262" r:id="rId10"/>
    <p:sldId id="263" r:id="rId11"/>
    <p:sldId id="264" r:id="rId12"/>
    <p:sldId id="261" r:id="rId13"/>
    <p:sldId id="259" r:id="rId14"/>
    <p:sldId id="275" r:id="rId15"/>
    <p:sldId id="271" r:id="rId16"/>
    <p:sldId id="258" r:id="rId17"/>
    <p:sldId id="266" r:id="rId18"/>
    <p:sldId id="267" r:id="rId19"/>
    <p:sldId id="268" r:id="rId20"/>
    <p:sldId id="269" r:id="rId21"/>
    <p:sldId id="270" r:id="rId22"/>
    <p:sldId id="265" r:id="rId23"/>
    <p:sldId id="277" r:id="rId24"/>
    <p:sldId id="274" r:id="rId25"/>
    <p:sldId id="276" r:id="rId26"/>
    <p:sldId id="286" r:id="rId27"/>
    <p:sldId id="288" r:id="rId28"/>
    <p:sldId id="289" r:id="rId29"/>
    <p:sldId id="287" r:id="rId30"/>
    <p:sldId id="290" r:id="rId31"/>
    <p:sldId id="284" r:id="rId32"/>
    <p:sldId id="285" r:id="rId33"/>
    <p:sldId id="292" r:id="rId34"/>
    <p:sldId id="283" r:id="rId35"/>
    <p:sldId id="293" r:id="rId36"/>
    <p:sldId id="294" r:id="rId37"/>
    <p:sldId id="295" r:id="rId38"/>
    <p:sldId id="297" r:id="rId39"/>
    <p:sldId id="296" r:id="rId40"/>
    <p:sldId id="304" r:id="rId41"/>
    <p:sldId id="299" r:id="rId42"/>
    <p:sldId id="298" r:id="rId43"/>
    <p:sldId id="300" r:id="rId44"/>
    <p:sldId id="305" r:id="rId45"/>
    <p:sldId id="306" r:id="rId46"/>
    <p:sldId id="30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AE0CE-B902-4038-B13F-69112F32C1C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FE454-13E9-4042-9708-9663D2CB2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5A599-C5EF-4B68-9C6F-E3995B99DF2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03B5A6-F6C2-40D2-9CF7-A52698EBF3CB}" type="slidenum">
              <a:rPr lang="en-US" alt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58C1AE-AF61-4F3F-BF1B-1862DF5E6C40}" type="slidenum">
              <a:rPr lang="en-US" altLang="en-US">
                <a:solidFill>
                  <a:prstClr val="black"/>
                </a:solidFill>
              </a:rPr>
              <a:pPr eaLnBrk="1" hangingPunct="1"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56CBBC-AF0E-4655-945C-2BD46DE50595}" type="slidenum">
              <a:rPr lang="en-US" altLang="en-US">
                <a:solidFill>
                  <a:prstClr val="black"/>
                </a:solidFill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8236-D18D-402C-B8CA-145E0E6967C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70E6D9-4AAE-4EAE-AE10-4E9D32405D17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5E87A-B7AA-44E0-9992-97D4053D45DE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4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5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1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7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9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7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7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77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3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9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8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61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D6E86-33CA-46C8-94CD-7133874648C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5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B752-39F2-4420-8A93-CBA13F1A891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59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868D-9C35-40B7-90B2-938D8FB8C6C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B1280-D34B-48CD-B473-BE44302C954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D760-12F8-472D-B253-A24FB89F346B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00EF-DA6C-4A9D-AE02-11A4D7C266B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48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173B-04E8-466A-9A4F-E8F914710E6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8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9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E9E5-5785-4676-B21B-62C03D9447F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62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3348-6450-4788-9FBE-FDDCFFC4ACF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65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FA90F-EDDA-41E2-AF88-BAA491E8FFC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48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F6D0-76E9-4266-9F13-27A73B03EE1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1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4E7A-5771-4CC8-95DF-F346F4231D8F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23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A7B02-A7A0-421E-AF28-BD098431336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4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B752-39F2-4420-8A93-CBA13F1A891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72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868D-9C35-40B7-90B2-938D8FB8C6C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88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B1280-D34B-48CD-B473-BE44302C954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55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D760-12F8-472D-B253-A24FB89F346B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2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00EF-DA6C-4A9D-AE02-11A4D7C266B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22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173B-04E8-466A-9A4F-E8F914710E6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9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E9E5-5785-4676-B21B-62C03D9447F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71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3348-6450-4788-9FBE-FDDCFFC4ACF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80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FA90F-EDDA-41E2-AF88-BAA491E8FFC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7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F6D0-76E9-4266-9F13-27A73B03EE1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05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4E7A-5771-4CC8-95DF-F346F4231D8F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10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A7B02-A7A0-421E-AF28-BD098431336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87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B752-39F2-4420-8A93-CBA13F1A891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65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868D-9C35-40B7-90B2-938D8FB8C6C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1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9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B1280-D34B-48CD-B473-BE44302C954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0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D760-12F8-472D-B253-A24FB89F346B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113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00EF-DA6C-4A9D-AE02-11A4D7C266B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93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173B-04E8-466A-9A4F-E8F914710E6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47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E9E5-5785-4676-B21B-62C03D9447F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09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3348-6450-4788-9FBE-FDDCFFC4ACF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56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FA90F-EDDA-41E2-AF88-BAA491E8FFC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9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F6D0-76E9-4266-9F13-27A73B03EE1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40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4E7A-5771-4CC8-95DF-F346F4231D8F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65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A7B02-A7A0-421E-AF28-BD098431336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4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29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85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68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14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79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31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88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51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61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0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2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1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C1634-A67E-4154-BDBB-E54EABC8ADD2}" type="datetimeFigureOut">
              <a:rPr lang="en-US" smtClean="0"/>
              <a:t>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B05F7-DCF7-45CB-B5DC-D236A178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88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DD992-E08A-40CC-88C6-ECDC8CC1C4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681A-375C-4058-B6C5-1482389873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9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81D46-455C-4E77-8217-B50D91A672EF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4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81D46-455C-4E77-8217-B50D91A672EF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81D46-455C-4E77-8217-B50D91A672EF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4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67185-291D-4D1B-A785-863E2AAAE7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114C-39A4-46AC-8884-090146DA16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/>
          <a:lstStyle/>
          <a:p>
            <a:r>
              <a:rPr lang="en-US" dirty="0" smtClean="0"/>
              <a:t>The Jewish Diaspora in Cyprus:</a:t>
            </a:r>
            <a:br>
              <a:rPr lang="en-US" dirty="0" smtClean="0"/>
            </a:br>
            <a:r>
              <a:rPr lang="en-US" dirty="0" smtClean="0"/>
              <a:t>here, but not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371600"/>
          </a:xfrm>
          <a:solidFill>
            <a:schemeClr val="bg1">
              <a:lumMod val="6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Tom Davis, Ph.D.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Tandy Institute for Archaeology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SWBTS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changes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038600" cy="261761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Alexander brings Cyprus into his control to remove the Persian fleets</a:t>
            </a:r>
          </a:p>
          <a:p>
            <a:r>
              <a:rPr lang="en-US" dirty="0" smtClean="0"/>
              <a:t>After his death, According </a:t>
            </a:r>
            <a:r>
              <a:rPr lang="en-US" dirty="0"/>
              <a:t>to </a:t>
            </a:r>
            <a:r>
              <a:rPr lang="en-US" dirty="0" err="1"/>
              <a:t>Aelian</a:t>
            </a:r>
            <a:r>
              <a:rPr lang="en-US" dirty="0"/>
              <a:t> (</a:t>
            </a:r>
            <a:r>
              <a:rPr lang="en-US" dirty="0" err="1"/>
              <a:t>Varia</a:t>
            </a:r>
            <a:r>
              <a:rPr lang="en-US" dirty="0"/>
              <a:t> </a:t>
            </a:r>
            <a:r>
              <a:rPr lang="en-US" dirty="0" err="1"/>
              <a:t>Historia</a:t>
            </a:r>
            <a:r>
              <a:rPr lang="en-US" dirty="0"/>
              <a:t> 12.64), Ptolemy </a:t>
            </a:r>
            <a:r>
              <a:rPr lang="en-US" dirty="0" err="1"/>
              <a:t>Lagus</a:t>
            </a:r>
            <a:r>
              <a:rPr lang="en-US" dirty="0"/>
              <a:t> who becomes Ptolemy I </a:t>
            </a:r>
            <a:r>
              <a:rPr lang="en-US" dirty="0" err="1"/>
              <a:t>Soter</a:t>
            </a:r>
            <a:r>
              <a:rPr lang="en-US" dirty="0"/>
              <a:t> </a:t>
            </a:r>
            <a:r>
              <a:rPr lang="en-US" dirty="0" smtClean="0"/>
              <a:t>intercepts </a:t>
            </a:r>
            <a:r>
              <a:rPr lang="en-US" dirty="0"/>
              <a:t>the </a:t>
            </a:r>
            <a:r>
              <a:rPr lang="en-US" dirty="0" smtClean="0"/>
              <a:t>funeral procession on the way to Macedonia, and brings Alexander’s body to </a:t>
            </a:r>
            <a:r>
              <a:rPr lang="en-US" dirty="0"/>
              <a:t>Alexandria. </a:t>
            </a:r>
          </a:p>
          <a:p>
            <a:r>
              <a:rPr lang="en-US" dirty="0"/>
              <a:t>Augustus sees the body and knocks off the nose!</a:t>
            </a:r>
          </a:p>
          <a:p>
            <a:r>
              <a:rPr lang="en-US" dirty="0" smtClean="0"/>
              <a:t>Ptolemy bows out of “the Funeral games” by not seeking overall kingship and sets up a separate state in Egypt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3017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59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Ptolemaic beginnings of settlement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4038600" cy="302964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Jewish settlement on Cyprus begins with Ptolemy’s conquest in 294. </a:t>
            </a:r>
          </a:p>
          <a:p>
            <a:pPr lvl="1"/>
            <a:r>
              <a:rPr lang="en-US" dirty="0" smtClean="0"/>
              <a:t>Philo </a:t>
            </a:r>
            <a:r>
              <a:rPr lang="en-US" dirty="0" err="1" smtClean="0"/>
              <a:t>records”many</a:t>
            </a:r>
            <a:r>
              <a:rPr lang="en-US" dirty="0" smtClean="0"/>
              <a:t>” Jewish communities</a:t>
            </a:r>
          </a:p>
          <a:p>
            <a:r>
              <a:rPr lang="en-US" dirty="0" err="1" smtClean="0"/>
              <a:t>Nea</a:t>
            </a:r>
            <a:r>
              <a:rPr lang="en-US" dirty="0" smtClean="0"/>
              <a:t> </a:t>
            </a:r>
            <a:r>
              <a:rPr lang="en-US" dirty="0" err="1" smtClean="0"/>
              <a:t>Paphos</a:t>
            </a:r>
            <a:r>
              <a:rPr lang="en-US" dirty="0" smtClean="0"/>
              <a:t> founded as new center of Egyptian rule because it is a direct sail to Alexandria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20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Economic engine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Closed economic system</a:t>
            </a:r>
          </a:p>
          <a:p>
            <a:r>
              <a:rPr lang="en-US" dirty="0" smtClean="0"/>
              <a:t>Foreign traders must convert coinage</a:t>
            </a:r>
          </a:p>
          <a:p>
            <a:r>
              <a:rPr lang="en-US" dirty="0" smtClean="0"/>
              <a:t>Chief minister the </a:t>
            </a:r>
            <a:r>
              <a:rPr lang="en-US" i="1" dirty="0" err="1" smtClean="0"/>
              <a:t>dioketes</a:t>
            </a:r>
            <a:r>
              <a:rPr lang="en-US" i="1" dirty="0" smtClean="0"/>
              <a:t> </a:t>
            </a:r>
            <a:r>
              <a:rPr lang="en-US" dirty="0" smtClean="0"/>
              <a:t>the financial minister</a:t>
            </a:r>
          </a:p>
          <a:p>
            <a:r>
              <a:rPr lang="en-US" dirty="0" smtClean="0"/>
              <a:t>Follows </a:t>
            </a:r>
            <a:r>
              <a:rPr lang="en-US" dirty="0" err="1" smtClean="0"/>
              <a:t>Pharaohnic</a:t>
            </a:r>
            <a:r>
              <a:rPr lang="en-US" dirty="0" smtClean="0"/>
              <a:t> pattern where all land is the King’s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275681"/>
            <a:ext cx="3289300" cy="3175000"/>
          </a:xfrm>
        </p:spPr>
      </p:pic>
    </p:spTree>
    <p:extLst>
      <p:ext uri="{BB962C8B-B14F-4D97-AF65-F5344CB8AC3E}">
        <p14:creationId xmlns:p14="http://schemas.microsoft.com/office/powerpoint/2010/main" val="407952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Protect the heartland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Permanent rule over Cyprus from 294 BC</a:t>
            </a:r>
          </a:p>
          <a:p>
            <a:r>
              <a:rPr lang="en-US" dirty="0" smtClean="0"/>
              <a:t>Constant wars with Syria over Palestine</a:t>
            </a:r>
          </a:p>
          <a:p>
            <a:r>
              <a:rPr lang="en-US" dirty="0" smtClean="0"/>
              <a:t>Control over </a:t>
            </a:r>
            <a:r>
              <a:rPr lang="en-US" dirty="0" err="1" smtClean="0"/>
              <a:t>Cyreneaica</a:t>
            </a:r>
            <a:endParaRPr lang="en-US" dirty="0" smtClean="0"/>
          </a:p>
          <a:p>
            <a:r>
              <a:rPr lang="en-US" dirty="0" smtClean="0"/>
              <a:t>Naval bases in Aegean and Anatolian coast</a:t>
            </a:r>
          </a:p>
          <a:p>
            <a:r>
              <a:rPr lang="en-US" dirty="0" smtClean="0"/>
              <a:t>Alliances with Rhodes and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1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Ptolemy II </a:t>
            </a:r>
            <a:r>
              <a:rPr lang="en-US" dirty="0" err="1" smtClean="0"/>
              <a:t>Philadelphus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“His ships proclaim him sovereign of the seas”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4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"/>
            <a:ext cx="7924800" cy="2057400"/>
          </a:xfrm>
          <a:solidFill>
            <a:schemeClr val="tx2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“Because they ruled the territories of </a:t>
            </a:r>
            <a:r>
              <a:rPr lang="en-US" dirty="0" err="1" smtClean="0">
                <a:solidFill>
                  <a:schemeClr val="bg1"/>
                </a:solidFill>
              </a:rPr>
              <a:t>Koile</a:t>
            </a:r>
            <a:r>
              <a:rPr lang="en-US" dirty="0" smtClean="0">
                <a:solidFill>
                  <a:schemeClr val="bg1"/>
                </a:solidFill>
              </a:rPr>
              <a:t> Syria and Cyprus the earlier </a:t>
            </a:r>
            <a:r>
              <a:rPr lang="en-US" dirty="0" err="1" smtClean="0">
                <a:solidFill>
                  <a:schemeClr val="bg1"/>
                </a:solidFill>
              </a:rPr>
              <a:t>Ptolemies</a:t>
            </a:r>
            <a:r>
              <a:rPr lang="en-US" dirty="0" smtClean="0">
                <a:solidFill>
                  <a:schemeClr val="bg1"/>
                </a:solidFill>
              </a:rPr>
              <a:t> had always been able to put pressure on the kings of Syria both by sea and by land…the kings of Egypt had never felt anxiety concerning their rule at home”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	                                        - Polybius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2057400"/>
            <a:ext cx="138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Paphos</a:t>
            </a:r>
            <a:r>
              <a:rPr lang="en-US" dirty="0" smtClean="0">
                <a:solidFill>
                  <a:prstClr val="black"/>
                </a:solidFill>
              </a:rPr>
              <a:t> walls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0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Cypriot strategic resources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2084388"/>
            <a:ext cx="40417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01000" cy="533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16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Ptolemaic rule lasts 3 centuries</a:t>
            </a:r>
          </a:p>
          <a:p>
            <a:pPr lvl="1"/>
            <a:r>
              <a:rPr lang="en-US" dirty="0" smtClean="0"/>
              <a:t>Rule by a </a:t>
            </a:r>
            <a:r>
              <a:rPr lang="en-US" dirty="0" err="1" smtClean="0"/>
              <a:t>strategos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sometimes an exiled member of the ruling house</a:t>
            </a:r>
          </a:p>
          <a:p>
            <a:r>
              <a:rPr lang="en-US" dirty="0" smtClean="0"/>
              <a:t>Strong economic  and cultural ties </a:t>
            </a:r>
          </a:p>
          <a:p>
            <a:pPr lvl="1"/>
            <a:r>
              <a:rPr lang="en-US" dirty="0" smtClean="0"/>
              <a:t>Funerary architecture </a:t>
            </a:r>
          </a:p>
          <a:p>
            <a:pPr lvl="2"/>
            <a:r>
              <a:rPr lang="en-US" dirty="0" smtClean="0"/>
              <a:t>so-called “Tombs of the kings”</a:t>
            </a:r>
          </a:p>
          <a:p>
            <a:pPr lvl="1"/>
            <a:r>
              <a:rPr lang="en-US" dirty="0" smtClean="0"/>
              <a:t>Alexandrian ceramics in </a:t>
            </a:r>
            <a:r>
              <a:rPr lang="en-US" dirty="0" err="1" smtClean="0"/>
              <a:t>Paphos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55" y="1600200"/>
            <a:ext cx="3016889" cy="4525963"/>
          </a:xfrm>
        </p:spPr>
      </p:pic>
    </p:spTree>
    <p:extLst>
      <p:ext uri="{BB962C8B-B14F-4D97-AF65-F5344CB8AC3E}">
        <p14:creationId xmlns:p14="http://schemas.microsoft.com/office/powerpoint/2010/main" val="239973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Nea</a:t>
            </a:r>
            <a:r>
              <a:rPr lang="en-US" dirty="0"/>
              <a:t> </a:t>
            </a:r>
            <a:r>
              <a:rPr lang="en-US" dirty="0" err="1"/>
              <a:t>Paphos</a:t>
            </a:r>
            <a:r>
              <a:rPr lang="en-US" dirty="0"/>
              <a:t> house of </a:t>
            </a:r>
            <a:r>
              <a:rPr lang="en-US" dirty="0" smtClean="0"/>
              <a:t>Orpheus </a:t>
            </a:r>
            <a:r>
              <a:rPr lang="en-US" dirty="0"/>
              <a:t>horde. </a:t>
            </a:r>
            <a:r>
              <a:rPr lang="en-US" dirty="0" smtClean="0"/>
              <a:t>76 coins:</a:t>
            </a:r>
          </a:p>
          <a:p>
            <a:r>
              <a:rPr lang="en-US" dirty="0" smtClean="0"/>
              <a:t>59 </a:t>
            </a:r>
            <a:r>
              <a:rPr lang="en-US" dirty="0"/>
              <a:t>Ptolemaic in </a:t>
            </a:r>
            <a:r>
              <a:rPr lang="en-US" dirty="0" smtClean="0"/>
              <a:t>date</a:t>
            </a:r>
          </a:p>
          <a:p>
            <a:r>
              <a:rPr lang="en-US" dirty="0" smtClean="0"/>
              <a:t>all </a:t>
            </a:r>
            <a:r>
              <a:rPr lang="en-US" dirty="0"/>
              <a:t>from Cyprus except 4 from Alexandria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169"/>
            <a:ext cx="4038600" cy="2692025"/>
          </a:xfrm>
        </p:spPr>
      </p:pic>
    </p:spTree>
    <p:extLst>
      <p:ext uri="{BB962C8B-B14F-4D97-AF65-F5344CB8AC3E}">
        <p14:creationId xmlns:p14="http://schemas.microsoft.com/office/powerpoint/2010/main" val="310206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Jewish ties?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Found in secondary context in 5</a:t>
            </a:r>
            <a:r>
              <a:rPr lang="en-US" baseline="30000" dirty="0" smtClean="0"/>
              <a:t>th</a:t>
            </a:r>
            <a:r>
              <a:rPr lang="en-US" dirty="0" smtClean="0"/>
              <a:t> CE house of </a:t>
            </a:r>
            <a:r>
              <a:rPr lang="en-US" dirty="0" err="1" smtClean="0"/>
              <a:t>Eustolios</a:t>
            </a:r>
            <a:r>
              <a:rPr lang="en-US" dirty="0" smtClean="0"/>
              <a:t> at Kourion</a:t>
            </a:r>
          </a:p>
          <a:p>
            <a:r>
              <a:rPr lang="en-US" dirty="0" smtClean="0"/>
              <a:t>May refer </a:t>
            </a:r>
            <a:r>
              <a:rPr lang="en-US" dirty="0"/>
              <a:t>to </a:t>
            </a:r>
            <a:r>
              <a:rPr lang="en-US" dirty="0" err="1" smtClean="0"/>
              <a:t>Onias</a:t>
            </a:r>
            <a:r>
              <a:rPr lang="en-US" dirty="0" smtClean="0"/>
              <a:t> II the </a:t>
            </a:r>
            <a:r>
              <a:rPr lang="en-US" dirty="0"/>
              <a:t>Jewish high priest who founds </a:t>
            </a:r>
            <a:r>
              <a:rPr lang="en-US" dirty="0" err="1" smtClean="0"/>
              <a:t>Leontopolis</a:t>
            </a:r>
            <a:r>
              <a:rPr lang="en-US" dirty="0" smtClean="0"/>
              <a:t> temple</a:t>
            </a:r>
          </a:p>
          <a:p>
            <a:pPr lvl="1"/>
            <a:r>
              <a:rPr lang="en-US" dirty="0" smtClean="0"/>
              <a:t>Power over religious and fiscal matters</a:t>
            </a:r>
          </a:p>
          <a:p>
            <a:pPr lvl="1"/>
            <a:r>
              <a:rPr lang="en-US" dirty="0" err="1" smtClean="0"/>
              <a:t>Chalenges</a:t>
            </a:r>
            <a:r>
              <a:rPr lang="en-US" dirty="0" smtClean="0"/>
              <a:t> Ptolemy III </a:t>
            </a:r>
          </a:p>
          <a:p>
            <a:r>
              <a:rPr lang="en-US" dirty="0" smtClean="0"/>
              <a:t>Joseph son of Tobias becomes tax farmer for </a:t>
            </a:r>
            <a:r>
              <a:rPr lang="en-US" dirty="0" err="1" smtClean="0"/>
              <a:t>Stria</a:t>
            </a:r>
            <a:r>
              <a:rPr lang="en-US" dirty="0" smtClean="0"/>
              <a:t>, Phoenicia, Judea and Samaria, but NOT Cyprus</a:t>
            </a:r>
          </a:p>
          <a:p>
            <a:r>
              <a:rPr lang="en-US" dirty="0" smtClean="0"/>
              <a:t>Too important?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116355" cy="21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03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710" y="-304800"/>
            <a:ext cx="10632856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229600" cy="10668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You can not always choose who you work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1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Amathus</a:t>
            </a:r>
            <a:r>
              <a:rPr lang="en-US" dirty="0" smtClean="0"/>
              <a:t> </a:t>
            </a:r>
            <a:r>
              <a:rPr lang="en-US" dirty="0" err="1" smtClean="0"/>
              <a:t>inscription:synagogue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169"/>
            <a:ext cx="4038600" cy="26920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Late Hellenistic Fragmentary inscription Ananias </a:t>
            </a:r>
            <a:r>
              <a:rPr lang="en-US" dirty="0"/>
              <a:t>is the presumed ruler of </a:t>
            </a:r>
            <a:r>
              <a:rPr lang="en-US" dirty="0" smtClean="0"/>
              <a:t>the </a:t>
            </a:r>
            <a:r>
              <a:rPr lang="en-US" dirty="0"/>
              <a:t>synagogue and this </a:t>
            </a:r>
            <a:r>
              <a:rPr lang="en-US" dirty="0" smtClean="0"/>
              <a:t>deals </a:t>
            </a:r>
            <a:r>
              <a:rPr lang="en-US" dirty="0"/>
              <a:t>with cedar wood for a </a:t>
            </a:r>
            <a:r>
              <a:rPr lang="en-US" dirty="0" smtClean="0"/>
              <a:t>doorway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8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Rome understands geography</a:t>
            </a:r>
            <a:br>
              <a:rPr lang="en-US" dirty="0" smtClean="0"/>
            </a:br>
            <a:r>
              <a:rPr lang="en-US" dirty="0" smtClean="0"/>
              <a:t>Cyprus controlled in 58 BC</a:t>
            </a:r>
            <a:endParaRPr lang="en-US" dirty="0"/>
          </a:p>
        </p:txBody>
      </p:sp>
      <p:pic>
        <p:nvPicPr>
          <p:cNvPr id="4" name="Content Placeholder 3" descr="pompe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071" y="1600200"/>
            <a:ext cx="3903857" cy="4525963"/>
          </a:xfrm>
        </p:spPr>
      </p:pic>
      <p:sp>
        <p:nvSpPr>
          <p:cNvPr id="6" name="TextBox 5"/>
          <p:cNvSpPr txBox="1"/>
          <p:nvPr/>
        </p:nvSpPr>
        <p:spPr>
          <a:xfrm>
            <a:off x="381000" y="2209800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Major blow to</a:t>
            </a:r>
          </a:p>
          <a:p>
            <a:r>
              <a:rPr lang="en-US" dirty="0" smtClean="0"/>
              <a:t>Ptolemaic Egypt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2179782"/>
            <a:ext cx="2474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Comes under Anthony’s </a:t>
            </a:r>
          </a:p>
          <a:p>
            <a:r>
              <a:rPr lang="en-US" dirty="0" smtClean="0"/>
              <a:t>Control after death of </a:t>
            </a:r>
          </a:p>
          <a:p>
            <a:r>
              <a:rPr lang="en-US" dirty="0" smtClean="0"/>
              <a:t>Caesar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Cleo gets what Cleo wants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nnex%20-%20Taylor,%20Elizabeth%20(Cleopatra)_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2800"/>
            <a:ext cx="4038600" cy="432076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Cyprus is necessary for </a:t>
            </a:r>
            <a:r>
              <a:rPr lang="en-US" dirty="0" err="1" smtClean="0">
                <a:solidFill>
                  <a:srgbClr val="FFFF00"/>
                </a:solidFill>
              </a:rPr>
              <a:t>Ptolemic</a:t>
            </a:r>
            <a:r>
              <a:rPr lang="en-US" dirty="0" smtClean="0">
                <a:solidFill>
                  <a:srgbClr val="FFFF00"/>
                </a:solidFill>
              </a:rPr>
              <a:t> power</a:t>
            </a:r>
          </a:p>
          <a:p>
            <a:r>
              <a:rPr lang="en-US" dirty="0">
                <a:solidFill>
                  <a:srgbClr val="FFFF00"/>
                </a:solidFill>
              </a:rPr>
              <a:t>Given by Anthony to Cleopatra in 36 BCE</a:t>
            </a:r>
          </a:p>
          <a:p>
            <a:r>
              <a:rPr lang="en-US" dirty="0">
                <a:solidFill>
                  <a:srgbClr val="FFFF00"/>
                </a:solidFill>
              </a:rPr>
              <a:t>She understands geopolitics</a:t>
            </a:r>
          </a:p>
          <a:p>
            <a:r>
              <a:rPr lang="en-US" dirty="0">
                <a:solidFill>
                  <a:srgbClr val="FFFF00"/>
                </a:solidFill>
              </a:rPr>
              <a:t>Wants Judea as wedding Present!</a:t>
            </a:r>
          </a:p>
        </p:txBody>
      </p:sp>
    </p:spTree>
    <p:extLst>
      <p:ext uri="{BB962C8B-B14F-4D97-AF65-F5344CB8AC3E}">
        <p14:creationId xmlns:p14="http://schemas.microsoft.com/office/powerpoint/2010/main" val="36831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Yeronisos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752600" y="-1447800"/>
            <a:ext cx="13284200" cy="99631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2011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Cleopatra makes an emphatic statement of control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038600" cy="6126163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Yeronisos</a:t>
            </a:r>
            <a:r>
              <a:rPr lang="en-US" sz="1800" dirty="0" smtClean="0"/>
              <a:t> Island sanctuary to Cleopatra and Caesarian</a:t>
            </a:r>
          </a:p>
          <a:p>
            <a:pPr lvl="1"/>
            <a:r>
              <a:rPr lang="en-US" sz="1800" dirty="0" smtClean="0"/>
              <a:t>Isis and Horus</a:t>
            </a:r>
          </a:p>
          <a:p>
            <a:pPr lvl="1"/>
            <a:r>
              <a:rPr lang="en-US" sz="1800" dirty="0" smtClean="0"/>
              <a:t>Located where ships from the west first make landfall</a:t>
            </a:r>
          </a:p>
          <a:p>
            <a:pPr lvl="2"/>
            <a:r>
              <a:rPr lang="en-US" sz="1800" dirty="0" smtClean="0"/>
              <a:t>A message to Rome?</a:t>
            </a:r>
          </a:p>
          <a:p>
            <a:r>
              <a:rPr lang="en-US" sz="1800" dirty="0" smtClean="0"/>
              <a:t>Augustus issues Cypriot  coins that echo Julius Caesar</a:t>
            </a:r>
          </a:p>
          <a:p>
            <a:pPr lvl="1"/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9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Economic asset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Augustus makes Cyprus a senatorial province</a:t>
            </a:r>
          </a:p>
          <a:p>
            <a:pPr lvl="1"/>
            <a:r>
              <a:rPr lang="en-US" dirty="0" smtClean="0"/>
              <a:t>Loses </a:t>
            </a:r>
            <a:r>
              <a:rPr lang="en-US" dirty="0" smtClean="0">
                <a:solidFill>
                  <a:srgbClr val="FFFF00"/>
                </a:solidFill>
              </a:rPr>
              <a:t>military </a:t>
            </a:r>
            <a:r>
              <a:rPr lang="en-US" dirty="0" smtClean="0"/>
              <a:t>significance because Rome now rules entire Mediterranean coast</a:t>
            </a:r>
          </a:p>
          <a:p>
            <a:pPr lvl="1"/>
            <a:r>
              <a:rPr lang="en-US" dirty="0" smtClean="0"/>
              <a:t>Maintains strategic economic  importance because of copper mines and other resources</a:t>
            </a:r>
          </a:p>
          <a:p>
            <a:pPr lvl="1"/>
            <a:r>
              <a:rPr lang="en-US" dirty="0" smtClean="0"/>
              <a:t>Herod given some mines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4953000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white"/>
                </a:solidFill>
                <a:latin typeface="Arial" charset="0"/>
                <a:ea typeface="+mn-ea"/>
                <a:cs typeface="+mn-cs"/>
              </a:rPr>
              <a:t>Roman slag heap </a:t>
            </a:r>
          </a:p>
        </p:txBody>
      </p:sp>
      <p:pic>
        <p:nvPicPr>
          <p:cNvPr id="9" name="Picture 4" descr="#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623401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533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After Actium: A backwater province of Rome </a:t>
            </a:r>
          </a:p>
        </p:txBody>
      </p:sp>
      <p:pic>
        <p:nvPicPr>
          <p:cNvPr id="35843" name="Content Placeholder 4" descr="DSC002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3584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49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Proconsul rule : Luke  gets it right</a:t>
            </a:r>
          </a:p>
          <a:p>
            <a:r>
              <a:rPr lang="en-US" dirty="0" smtClean="0"/>
              <a:t>Only 1/6</a:t>
            </a:r>
            <a:r>
              <a:rPr lang="en-US" baseline="30000" dirty="0" smtClean="0"/>
              <a:t>th</a:t>
            </a:r>
            <a:r>
              <a:rPr lang="en-US" dirty="0" smtClean="0"/>
              <a:t> of governors are known by name</a:t>
            </a:r>
          </a:p>
          <a:p>
            <a:r>
              <a:rPr lang="en-US" dirty="0" smtClean="0"/>
              <a:t>Not top tier: only 6 go on to be consuls</a:t>
            </a:r>
          </a:p>
          <a:p>
            <a:r>
              <a:rPr lang="en-US" dirty="0" smtClean="0"/>
              <a:t>Under the eye of Antioch</a:t>
            </a:r>
          </a:p>
          <a:p>
            <a:pPr eaLnBrk="1" hangingPunct="1"/>
            <a:r>
              <a:rPr lang="en-US" dirty="0" smtClean="0"/>
              <a:t>Not rich</a:t>
            </a:r>
          </a:p>
          <a:p>
            <a:pPr eaLnBrk="1" hangingPunct="1"/>
            <a:r>
              <a:rPr lang="en-US" dirty="0" smtClean="0"/>
              <a:t>Not militarily significant</a:t>
            </a:r>
          </a:p>
        </p:txBody>
      </p:sp>
    </p:spTree>
    <p:extLst>
      <p:ext uri="{BB962C8B-B14F-4D97-AF65-F5344CB8AC3E}">
        <p14:creationId xmlns:p14="http://schemas.microsoft.com/office/powerpoint/2010/main" val="56804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Jewish presence in Cyprus under 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Historical accounts</a:t>
            </a:r>
          </a:p>
          <a:p>
            <a:pPr lvl="1"/>
            <a:r>
              <a:rPr lang="en-US" dirty="0" smtClean="0"/>
              <a:t>Josephus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macc</a:t>
            </a:r>
            <a:r>
              <a:rPr lang="en-US" dirty="0"/>
              <a:t> </a:t>
            </a:r>
            <a:r>
              <a:rPr lang="en-US" dirty="0" smtClean="0"/>
              <a:t>15:23</a:t>
            </a:r>
          </a:p>
          <a:p>
            <a:pPr lvl="2"/>
            <a:r>
              <a:rPr lang="en-US" dirty="0" smtClean="0"/>
              <a:t>documents diaspora spread</a:t>
            </a:r>
          </a:p>
          <a:p>
            <a:pPr lvl="1"/>
            <a:r>
              <a:rPr lang="en-US" dirty="0" smtClean="0"/>
              <a:t>Acts of the Apostles</a:t>
            </a:r>
          </a:p>
          <a:p>
            <a:pPr lvl="1"/>
            <a:r>
              <a:rPr lang="en-US" dirty="0" err="1" smtClean="0"/>
              <a:t>Dio</a:t>
            </a:r>
            <a:r>
              <a:rPr lang="en-US" dirty="0" smtClean="0"/>
              <a:t> Cassius</a:t>
            </a:r>
          </a:p>
          <a:p>
            <a:r>
              <a:rPr lang="en-US" dirty="0" smtClean="0"/>
              <a:t>Coinage</a:t>
            </a:r>
          </a:p>
          <a:p>
            <a:r>
              <a:rPr lang="en-US" dirty="0" smtClean="0"/>
              <a:t>Possible trade evidence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1191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Acts of the apostles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Acts 4: Barnabas, a Jewish Christian from Salamis in Cyprus sells some land he owns in Jerusalem for the church</a:t>
            </a:r>
          </a:p>
          <a:p>
            <a:r>
              <a:rPr lang="en-US" dirty="0" smtClean="0"/>
              <a:t>Acts </a:t>
            </a:r>
            <a:r>
              <a:rPr lang="en-US" dirty="0"/>
              <a:t>11: Cypriot and Cyrene </a:t>
            </a:r>
            <a:r>
              <a:rPr lang="en-US" dirty="0" smtClean="0"/>
              <a:t>Jewish-Christians found </a:t>
            </a:r>
            <a:r>
              <a:rPr lang="en-US" dirty="0"/>
              <a:t>the </a:t>
            </a:r>
            <a:r>
              <a:rPr lang="en-US" dirty="0" smtClean="0"/>
              <a:t>church in Antioch</a:t>
            </a:r>
          </a:p>
          <a:p>
            <a:r>
              <a:rPr lang="en-US" dirty="0" smtClean="0"/>
              <a:t>Acts 13 Paul of Tarsus, Barnabas, and John mark make a mission visit to Cyprus, visiting synagogues “throughout the whole island”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05846"/>
            <a:ext cx="4038600" cy="271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5486400"/>
            <a:ext cx="14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8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304800"/>
            <a:ext cx="5715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Coins show strong Jewish economic presence</a:t>
            </a:r>
            <a:endParaRPr lang="tr-TR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95600"/>
            <a:ext cx="8229600" cy="3962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First century CE: 40% of all coins found in Cyprus are from Judea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The rest are local Cypriot and provincial particularly Antioch and Cilicia; some imperial</a:t>
            </a:r>
          </a:p>
          <a:p>
            <a:r>
              <a:rPr lang="en-US" dirty="0">
                <a:solidFill>
                  <a:srgbClr val="FFFF00"/>
                </a:solidFill>
              </a:rPr>
              <a:t>Alleged Cypriot horde (57 coins) </a:t>
            </a:r>
            <a:r>
              <a:rPr lang="en-US" dirty="0" smtClean="0">
                <a:solidFill>
                  <a:srgbClr val="FFFF00"/>
                </a:solidFill>
              </a:rPr>
              <a:t>bought on the antiquities market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in a jar on the </a:t>
            </a:r>
            <a:r>
              <a:rPr lang="en-US" dirty="0" err="1">
                <a:solidFill>
                  <a:srgbClr val="FFFF00"/>
                </a:solidFill>
              </a:rPr>
              <a:t>karpass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included </a:t>
            </a:r>
            <a:r>
              <a:rPr lang="en-US" dirty="0">
                <a:solidFill>
                  <a:srgbClr val="FFFF00"/>
                </a:solidFill>
              </a:rPr>
              <a:t>only Judean and </a:t>
            </a:r>
            <a:r>
              <a:rPr lang="en-US" dirty="0" err="1" smtClean="0">
                <a:solidFill>
                  <a:srgbClr val="FFFF00"/>
                </a:solidFill>
              </a:rPr>
              <a:t>Nabatean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coins (</a:t>
            </a:r>
            <a:r>
              <a:rPr lang="en-US" dirty="0" smtClean="0">
                <a:solidFill>
                  <a:srgbClr val="FFFF00"/>
                </a:solidFill>
              </a:rPr>
              <a:t>3) from </a:t>
            </a:r>
            <a:r>
              <a:rPr lang="en-US" dirty="0" err="1" smtClean="0">
                <a:solidFill>
                  <a:srgbClr val="FFFF00"/>
                </a:solidFill>
              </a:rPr>
              <a:t>Hasmonean</a:t>
            </a:r>
            <a:r>
              <a:rPr lang="en-US" dirty="0" smtClean="0">
                <a:solidFill>
                  <a:srgbClr val="FFFF00"/>
                </a:solidFill>
              </a:rPr>
              <a:t> period to 70 CE</a:t>
            </a:r>
            <a:endParaRPr lang="tr-TR" dirty="0" smtClean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599"/>
            <a:ext cx="1676400" cy="169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00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from Cypriot </a:t>
            </a:r>
            <a:r>
              <a:rPr lang="en-US" dirty="0" err="1" smtClean="0"/>
              <a:t>Sigillata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Produced in the region of </a:t>
            </a:r>
            <a:r>
              <a:rPr lang="en-US" dirty="0" err="1" smtClean="0"/>
              <a:t>Paphos</a:t>
            </a:r>
            <a:endParaRPr lang="en-US" dirty="0" smtClean="0"/>
          </a:p>
          <a:p>
            <a:pPr lvl="1"/>
            <a:r>
              <a:rPr lang="en-US" dirty="0" smtClean="0"/>
              <a:t>Dominant fine ware in SW Cyprus  </a:t>
            </a:r>
          </a:p>
          <a:p>
            <a:r>
              <a:rPr lang="en-US" dirty="0" smtClean="0"/>
              <a:t>First century BCE to second century CE</a:t>
            </a:r>
          </a:p>
          <a:p>
            <a:r>
              <a:rPr lang="en-US" dirty="0" smtClean="0"/>
              <a:t>Exported off island</a:t>
            </a:r>
          </a:p>
          <a:p>
            <a:pPr lvl="1"/>
            <a:r>
              <a:rPr lang="en-US" dirty="0" smtClean="0"/>
              <a:t>“part of the production was made especially for export… no information about the ethnicity of the merchants”</a:t>
            </a:r>
          </a:p>
          <a:p>
            <a:pPr marL="1828800" lvl="4" indent="0">
              <a:buNone/>
            </a:pPr>
            <a:r>
              <a:rPr lang="en-US" dirty="0" smtClean="0"/>
              <a:t>John Lund (1997:207)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1685099" cy="148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23" y="3505200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7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“Permanent values” - Braudel</a:t>
            </a:r>
            <a:endParaRPr lang="el-GR" smtClean="0"/>
          </a:p>
        </p:txBody>
      </p:sp>
      <p:sp>
        <p:nvSpPr>
          <p:cNvPr id="5123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Cyprus Spatial values: </a:t>
            </a:r>
          </a:p>
          <a:p>
            <a:pPr lvl="1" eaLnBrk="1" hangingPunct="1"/>
            <a:r>
              <a:rPr lang="en-US" sz="2400" smtClean="0"/>
              <a:t>Island identity</a:t>
            </a:r>
          </a:p>
          <a:p>
            <a:pPr lvl="1" eaLnBrk="1" hangingPunct="1"/>
            <a:r>
              <a:rPr lang="en-US" sz="2400" smtClean="0"/>
              <a:t>Strategic location</a:t>
            </a:r>
          </a:p>
          <a:p>
            <a:pPr lvl="1" eaLnBrk="1" hangingPunct="1"/>
            <a:r>
              <a:rPr lang="en-US" sz="2400" smtClean="0"/>
              <a:t>Natural resources</a:t>
            </a:r>
          </a:p>
          <a:p>
            <a:pPr lvl="1" eaLnBrk="1" hangingPunct="1"/>
            <a:endParaRPr lang="en-US" sz="2400" smtClean="0"/>
          </a:p>
          <a:p>
            <a:pPr lvl="1" eaLnBrk="1" hangingPunct="1">
              <a:buFontTx/>
              <a:buNone/>
            </a:pPr>
            <a:r>
              <a:rPr lang="en-US" smtClean="0"/>
              <a:t>Temporal Values:</a:t>
            </a:r>
          </a:p>
          <a:p>
            <a:pPr lvl="1" eaLnBrk="1" hangingPunct="1"/>
            <a:r>
              <a:rPr lang="en-US" sz="2400" smtClean="0"/>
              <a:t>Language</a:t>
            </a:r>
          </a:p>
          <a:p>
            <a:pPr lvl="1" eaLnBrk="1" hangingPunct="1"/>
            <a:r>
              <a:rPr lang="en-US" sz="2400" smtClean="0"/>
              <a:t>Religion</a:t>
            </a:r>
          </a:p>
          <a:p>
            <a:pPr lvl="1" eaLnBrk="1" hangingPunct="1"/>
            <a:endParaRPr lang="el-GR" sz="2400" smtClean="0"/>
          </a:p>
        </p:txBody>
      </p:sp>
      <p:pic>
        <p:nvPicPr>
          <p:cNvPr id="5125" name="Picture 4" descr="brau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199"/>
            <a:ext cx="3319463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56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5" y="226232"/>
            <a:ext cx="9273275" cy="6631768"/>
          </a:xfrm>
        </p:spPr>
      </p:pic>
      <p:sp>
        <p:nvSpPr>
          <p:cNvPr id="2" name="TextBox 1"/>
          <p:cNvSpPr txBox="1"/>
          <p:nvPr/>
        </p:nvSpPr>
        <p:spPr>
          <a:xfrm>
            <a:off x="457200" y="5029200"/>
            <a:ext cx="4388189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Lund suggests this pattern may be a product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the “Ptolemaic Commonwealth”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But recognizes the lack of finds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from Alexandria is problematic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2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Second century collapse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28600"/>
            <a:ext cx="4158047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Severe drop off after first quarter (?) of second century </a:t>
            </a:r>
            <a:r>
              <a:rPr lang="en-US" dirty="0" smtClean="0"/>
              <a:t>CE</a:t>
            </a:r>
          </a:p>
          <a:p>
            <a:r>
              <a:rPr lang="en-US" dirty="0" smtClean="0"/>
              <a:t>“pronounced decrease after about 100 CE, and a dramatic one after 150”</a:t>
            </a:r>
          </a:p>
          <a:p>
            <a:pPr lvl="3"/>
            <a:r>
              <a:rPr lang="en-US" dirty="0" smtClean="0"/>
              <a:t>John Lund 1997: 207)</a:t>
            </a:r>
          </a:p>
          <a:p>
            <a:pPr lvl="1"/>
            <a:r>
              <a:rPr lang="en-US" dirty="0"/>
              <a:t>suggests second century earthquakes on Cyprus</a:t>
            </a:r>
          </a:p>
          <a:p>
            <a:pPr lvl="1"/>
            <a:endParaRPr lang="en-US" dirty="0" smtClean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36853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Lund 1997:207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6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possible scenario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4376"/>
            <a:ext cx="4038600" cy="261761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drop off is caused by the revolt of the Jews in 66 and the subsequent destruction of their market</a:t>
            </a:r>
          </a:p>
          <a:p>
            <a:r>
              <a:rPr lang="en-US" dirty="0" smtClean="0"/>
              <a:t>Impact increased by absorption of Petra and dominance of </a:t>
            </a:r>
            <a:r>
              <a:rPr lang="en-US" dirty="0" err="1" smtClean="0"/>
              <a:t>Nabatean</a:t>
            </a:r>
            <a:r>
              <a:rPr lang="en-US" dirty="0" smtClean="0"/>
              <a:t> market by Roman eastern </a:t>
            </a:r>
            <a:r>
              <a:rPr lang="en-US" dirty="0" err="1" smtClean="0"/>
              <a:t>sigillata</a:t>
            </a:r>
            <a:r>
              <a:rPr lang="en-US" dirty="0" smtClean="0"/>
              <a:t> in 106 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key event: Diaspora Revolt 117 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Dio</a:t>
            </a:r>
            <a:r>
              <a:rPr lang="en-US" dirty="0" smtClean="0">
                <a:solidFill>
                  <a:srgbClr val="FFFF00"/>
                </a:solidFill>
              </a:rPr>
              <a:t> records it  with no real cause given.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He locates it in Cyrene, Egypt and Cyprus.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240,000 die in Cyprus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“No Jew may set foot on this island”</a:t>
            </a:r>
          </a:p>
          <a:p>
            <a:r>
              <a:rPr lang="en-US" dirty="0">
                <a:solidFill>
                  <a:srgbClr val="FFFF00"/>
                </a:solidFill>
              </a:rPr>
              <a:t>Temples targeted in Cyrene: Isis, Zeus, Demeter</a:t>
            </a:r>
          </a:p>
          <a:p>
            <a:r>
              <a:rPr lang="en-US" dirty="0">
                <a:solidFill>
                  <a:srgbClr val="FFFF00"/>
                </a:solidFill>
              </a:rPr>
              <a:t>Possibly temple of Apollo at Kourion.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DSC024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219200"/>
            <a:ext cx="2844800" cy="2133600"/>
          </a:xfrm>
        </p:spPr>
      </p:pic>
      <p:pic>
        <p:nvPicPr>
          <p:cNvPr id="6" name="Picture 5" descr="australia 2010 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886200"/>
            <a:ext cx="3429000" cy="2571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505200"/>
            <a:ext cx="11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Alexandria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645766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Salamis</a:t>
            </a:r>
          </a:p>
        </p:txBody>
      </p:sp>
    </p:spTree>
    <p:extLst>
      <p:ext uri="{BB962C8B-B14F-4D97-AF65-F5344CB8AC3E}">
        <p14:creationId xmlns:p14="http://schemas.microsoft.com/office/powerpoint/2010/main" val="205650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the Revolt on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 suggest the merchants carrying Cypriot </a:t>
            </a:r>
            <a:r>
              <a:rPr lang="en-US" dirty="0" err="1" smtClean="0"/>
              <a:t>Sigillata</a:t>
            </a:r>
            <a:r>
              <a:rPr lang="en-US" dirty="0" smtClean="0"/>
              <a:t> off the island and the potters </a:t>
            </a:r>
            <a:r>
              <a:rPr lang="en-US" dirty="0" err="1" smtClean="0"/>
              <a:t>themeslves</a:t>
            </a:r>
            <a:r>
              <a:rPr lang="en-US" dirty="0" smtClean="0"/>
              <a:t> were actually Jewish Cypriots</a:t>
            </a:r>
          </a:p>
          <a:p>
            <a:r>
              <a:rPr lang="en-US" dirty="0"/>
              <a:t>Explains why Judea, Galilee and </a:t>
            </a:r>
            <a:r>
              <a:rPr lang="en-US" dirty="0" err="1"/>
              <a:t>Nabatea</a:t>
            </a:r>
            <a:r>
              <a:rPr lang="en-US" dirty="0"/>
              <a:t> are the main overseas markets</a:t>
            </a:r>
          </a:p>
          <a:p>
            <a:r>
              <a:rPr lang="en-US" dirty="0" smtClean="0"/>
              <a:t>Pagans try to continue but unable to either create the ceramics or market the replacements.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the Revolt?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Unlikely to be coincidental with attacks on Mesopotamia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Babylon largest Jewish center outside Empire (now inside!)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Long term Parthian connections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Removal of Petra and expansion of Rome seen as threat by Jews? Used as provocateurs by </a:t>
            </a:r>
            <a:r>
              <a:rPr lang="en-US" dirty="0" err="1" smtClean="0">
                <a:solidFill>
                  <a:srgbClr val="FFFF00"/>
                </a:solidFill>
              </a:rPr>
              <a:t>Parthians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6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3-12-2009_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90600" y="-685800"/>
            <a:ext cx="12128863" cy="786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74638"/>
            <a:ext cx="1905000" cy="1143000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opes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alpha val="51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Josephus, in </a:t>
            </a:r>
            <a:r>
              <a:rPr lang="en-US" i="1" dirty="0" smtClean="0">
                <a:solidFill>
                  <a:srgbClr val="002060"/>
                </a:solidFill>
              </a:rPr>
              <a:t>Against </a:t>
            </a:r>
            <a:r>
              <a:rPr lang="en-US" i="1" dirty="0" err="1" smtClean="0">
                <a:solidFill>
                  <a:srgbClr val="002060"/>
                </a:solidFill>
              </a:rPr>
              <a:t>Apion</a:t>
            </a:r>
            <a:r>
              <a:rPr lang="en-US" dirty="0" smtClean="0">
                <a:solidFill>
                  <a:srgbClr val="002060"/>
                </a:solidFill>
              </a:rPr>
              <a:t>, written in the 90s AD, uses present tense to describe Temple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God requires sacrifice at temple (Deuteronomy); therefore if he temporarily makes that unavailable, it is because of sin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Temple will surely be rebuilt as original temple was after time of punishment and reflection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9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Frustrated hope?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2790090" cy="37249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Nerva</a:t>
            </a:r>
            <a:r>
              <a:rPr lang="en-US" dirty="0" smtClean="0"/>
              <a:t>, a senator becomes emperor on </a:t>
            </a:r>
            <a:r>
              <a:rPr lang="en-US" dirty="0" err="1" smtClean="0"/>
              <a:t>Domition’s</a:t>
            </a:r>
            <a:r>
              <a:rPr lang="en-US" dirty="0" smtClean="0"/>
              <a:t> assassination in 96</a:t>
            </a:r>
          </a:p>
          <a:p>
            <a:r>
              <a:rPr lang="en-US" dirty="0" smtClean="0"/>
              <a:t>Unconnected with conquest of Judea, so he has no inherent anti-Jewish bias</a:t>
            </a:r>
          </a:p>
          <a:p>
            <a:r>
              <a:rPr lang="en-US" dirty="0" smtClean="0"/>
              <a:t>Repeals Capitoline tax on Jews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902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rajans colum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613955" y="0"/>
            <a:ext cx="10933611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Hopes Dashed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52400" y="1600200"/>
            <a:ext cx="2971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Trajan (98 AD)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His father a general of </a:t>
            </a:r>
            <a:r>
              <a:rPr lang="en-US" dirty="0" err="1">
                <a:solidFill>
                  <a:srgbClr val="FFFF00"/>
                </a:solidFill>
              </a:rPr>
              <a:t>Xth</a:t>
            </a:r>
            <a:r>
              <a:rPr lang="en-US" dirty="0">
                <a:solidFill>
                  <a:srgbClr val="FFFF00"/>
                </a:solidFill>
              </a:rPr>
              <a:t> legion under Vespasian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renews tax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 texts speak of Jewish reactions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3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ollo temple sacred precin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Speculation: Absolute despair?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905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Renewal of tax means no temple</a:t>
            </a:r>
          </a:p>
          <a:p>
            <a:r>
              <a:rPr lang="en-US" dirty="0" smtClean="0"/>
              <a:t>God has not brought about his return; instead the enemies of God expand</a:t>
            </a:r>
          </a:p>
          <a:p>
            <a:r>
              <a:rPr lang="en-US" dirty="0" smtClean="0"/>
              <a:t>Focused on former Ptolemaic empire</a:t>
            </a:r>
          </a:p>
          <a:p>
            <a:r>
              <a:rPr lang="en-US" dirty="0" smtClean="0"/>
              <a:t>Temples targeted in Cyrene: Isis, Zeus, Demeter</a:t>
            </a:r>
          </a:p>
          <a:p>
            <a:r>
              <a:rPr lang="en-US" dirty="0" smtClean="0"/>
              <a:t>Possibly temple of Apollo at </a:t>
            </a:r>
            <a:r>
              <a:rPr lang="en-US" dirty="0" err="1" smtClean="0"/>
              <a:t>Kourion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5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1828800"/>
            <a:ext cx="37338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Island Identity</a:t>
            </a:r>
            <a:endParaRPr lang="el-GR" altLang="en-US" smtClean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600200"/>
            <a:ext cx="4191000" cy="1981200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902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Savior of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Salamis honors Hadrian as the savior of the world for restoring Salamis after the revolt</a:t>
            </a:r>
          </a:p>
          <a:p>
            <a:r>
              <a:rPr lang="en-US" dirty="0" smtClean="0"/>
              <a:t>Another inscription, </a:t>
            </a:r>
            <a:r>
              <a:rPr lang="en-US" dirty="0" err="1" smtClean="0"/>
              <a:t>Antonine</a:t>
            </a:r>
            <a:r>
              <a:rPr lang="en-US" dirty="0" smtClean="0"/>
              <a:t> in date, forbids an unknown ethnos to have an association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00"/>
            <a:ext cx="5129784" cy="34046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19800" y="4800600"/>
            <a:ext cx="2590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8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9639"/>
            <a:ext cx="8839200" cy="662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tdavis@swbts.edu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5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686800" cy="1401763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Spatial Value:  Strategic Location</a:t>
            </a:r>
            <a:endParaRPr lang="el-GR" altLang="en-US" sz="40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Especially when Eastern Mediterranean is battle zone</a:t>
            </a:r>
          </a:p>
        </p:txBody>
      </p:sp>
    </p:spTree>
    <p:extLst>
      <p:ext uri="{BB962C8B-B14F-4D97-AF65-F5344CB8AC3E}">
        <p14:creationId xmlns:p14="http://schemas.microsoft.com/office/powerpoint/2010/main" val="269440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 descr="DSC03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5850"/>
            <a:ext cx="10591800" cy="794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362200" y="381000"/>
            <a:ext cx="5248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</a:rPr>
              <a:t>Spatial Value: Strategic Resources</a:t>
            </a:r>
            <a:endParaRPr lang="el-GR" altLang="en-US" sz="24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ycenae02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33800" y="3200400"/>
            <a:ext cx="1167384" cy="804672"/>
          </a:xfrm>
        </p:spPr>
      </p:pic>
      <p:pic>
        <p:nvPicPr>
          <p:cNvPr id="6" name="Picture 5" descr="9-20-2009_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590800"/>
            <a:ext cx="1313770" cy="1981200"/>
          </a:xfrm>
          <a:prstGeom prst="rect">
            <a:avLst/>
          </a:prstGeom>
        </p:spPr>
      </p:pic>
      <p:pic>
        <p:nvPicPr>
          <p:cNvPr id="7" name="Picture 6" descr="turkey 2009 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2362200"/>
            <a:ext cx="1371600" cy="1828800"/>
          </a:xfrm>
          <a:prstGeom prst="rect">
            <a:avLst/>
          </a:prstGeom>
        </p:spPr>
      </p:pic>
      <p:pic>
        <p:nvPicPr>
          <p:cNvPr id="8" name="Picture 7" descr="OK pyramid boa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6200" y="3200400"/>
            <a:ext cx="1752600" cy="1135945"/>
          </a:xfrm>
          <a:prstGeom prst="rect">
            <a:avLst/>
          </a:prstGeom>
        </p:spPr>
      </p:pic>
      <p:pic>
        <p:nvPicPr>
          <p:cNvPr id="9" name="Picture 8" descr="AiasAchill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8600" y="2895600"/>
            <a:ext cx="1200150" cy="1739348"/>
          </a:xfrm>
          <a:prstGeom prst="rect">
            <a:avLst/>
          </a:prstGeom>
        </p:spPr>
      </p:pic>
      <p:pic>
        <p:nvPicPr>
          <p:cNvPr id="10" name="Picture 9" descr="lions ishtar ga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86200" y="2971800"/>
            <a:ext cx="2040264" cy="1358900"/>
          </a:xfrm>
          <a:prstGeom prst="rect">
            <a:avLst/>
          </a:prstGeom>
        </p:spPr>
      </p:pic>
      <p:pic>
        <p:nvPicPr>
          <p:cNvPr id="11" name="Picture 10" descr="alex00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80792" y="3055620"/>
            <a:ext cx="17749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  <a:solidFill>
            <a:srgbClr val="00B0F0"/>
          </a:solidFill>
        </p:spPr>
        <p:txBody>
          <a:bodyPr/>
          <a:lstStyle/>
          <a:p>
            <a:r>
              <a:rPr lang="en-US" dirty="0" err="1" smtClean="0"/>
              <a:t>Kittim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40386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Cypriots are “other” to the Hebrews of the Iron Age</a:t>
            </a:r>
          </a:p>
          <a:p>
            <a:pPr lvl="1"/>
            <a:r>
              <a:rPr lang="en-US" dirty="0" err="1" smtClean="0"/>
              <a:t>Kittim</a:t>
            </a:r>
            <a:r>
              <a:rPr lang="en-US" dirty="0" smtClean="0"/>
              <a:t> mercenaries in Arad </a:t>
            </a:r>
            <a:r>
              <a:rPr lang="en-US" dirty="0" err="1" smtClean="0"/>
              <a:t>ostraca</a:t>
            </a:r>
            <a:r>
              <a:rPr lang="en-US" dirty="0" smtClean="0"/>
              <a:t>. </a:t>
            </a:r>
          </a:p>
          <a:p>
            <a:r>
              <a:rPr lang="en-US" dirty="0" smtClean="0"/>
              <a:t>Regular trade relations</a:t>
            </a:r>
          </a:p>
          <a:p>
            <a:r>
              <a:rPr lang="en-US" dirty="0" smtClean="0"/>
              <a:t>Contact filtered through Phoenicians. </a:t>
            </a:r>
          </a:p>
          <a:p>
            <a:pPr lvl="1"/>
            <a:r>
              <a:rPr lang="en-US" dirty="0" err="1" smtClean="0"/>
              <a:t>Syro-palestinian</a:t>
            </a:r>
            <a:r>
              <a:rPr lang="en-US" dirty="0" smtClean="0"/>
              <a:t> pottery found in Cyprus but no clear evidence of direct presence.</a:t>
            </a:r>
          </a:p>
          <a:p>
            <a:pPr lvl="1"/>
            <a:r>
              <a:rPr lang="en-US" dirty="0"/>
              <a:t>Cypriot limestone cult statues in Persian period </a:t>
            </a:r>
            <a:r>
              <a:rPr lang="en-US" i="1" dirty="0" err="1"/>
              <a:t>favissae</a:t>
            </a:r>
            <a:r>
              <a:rPr lang="en-US" dirty="0"/>
              <a:t> in </a:t>
            </a:r>
            <a:r>
              <a:rPr lang="en-US" dirty="0" smtClean="0"/>
              <a:t>Phoenician Palestine (Tel </a:t>
            </a:r>
            <a:r>
              <a:rPr lang="en-US" dirty="0" err="1" smtClean="0"/>
              <a:t>Dor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If Hebrews came, they are not discernable.</a:t>
            </a:r>
          </a:p>
          <a:p>
            <a:pPr lvl="2"/>
            <a:r>
              <a:rPr lang="en-US" dirty="0" smtClean="0"/>
              <a:t>Biblical witness is that the Phoenicians were the middlemen for the maritime trade of the kingdoms</a:t>
            </a:r>
          </a:p>
          <a:p>
            <a:r>
              <a:rPr lang="en-US" dirty="0" smtClean="0"/>
              <a:t>Traditional Research agenda is to emphasize Aegean contacts, not eastern ones. 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4376"/>
            <a:ext cx="4038600" cy="2617611"/>
          </a:xfrm>
        </p:spPr>
      </p:pic>
      <p:sp>
        <p:nvSpPr>
          <p:cNvPr id="6" name="TextBox 5"/>
          <p:cNvSpPr txBox="1"/>
          <p:nvPr/>
        </p:nvSpPr>
        <p:spPr>
          <a:xfrm>
            <a:off x="4953000" y="5225534"/>
            <a:ext cx="347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Kition</a:t>
            </a:r>
            <a:r>
              <a:rPr lang="en-US" dirty="0" smtClean="0"/>
              <a:t> (</a:t>
            </a:r>
            <a:r>
              <a:rPr lang="en-US" dirty="0" err="1"/>
              <a:t>L</a:t>
            </a:r>
            <a:r>
              <a:rPr lang="en-US" dirty="0" err="1" smtClean="0"/>
              <a:t>arnaca</a:t>
            </a:r>
            <a:r>
              <a:rPr lang="en-US" dirty="0" smtClean="0"/>
              <a:t>) Phoenician temple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7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Cypriot direct contact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Evagaros</a:t>
            </a:r>
            <a:r>
              <a:rPr lang="en-US" dirty="0" smtClean="0"/>
              <a:t> I of Salamis rules pagan north coast of Palestine from 400-380 including Tel </a:t>
            </a:r>
            <a:r>
              <a:rPr lang="en-US" dirty="0" err="1" smtClean="0"/>
              <a:t>Dor</a:t>
            </a:r>
            <a:endParaRPr lang="en-US" dirty="0" smtClean="0"/>
          </a:p>
          <a:p>
            <a:pPr lvl="1"/>
            <a:r>
              <a:rPr lang="en-US" dirty="0" smtClean="0"/>
              <a:t>Ally of Egyptian native dynast and Athens</a:t>
            </a:r>
          </a:p>
          <a:p>
            <a:pPr lvl="1"/>
            <a:r>
              <a:rPr lang="en-US" dirty="0" smtClean="0"/>
              <a:t>Expelled by armies of Artaxerxes II after treaty with Athens</a:t>
            </a:r>
          </a:p>
          <a:p>
            <a:pPr lvl="1"/>
            <a:r>
              <a:rPr lang="en-US" dirty="0" smtClean="0"/>
              <a:t>Only a handful of coins from Cyprus in Palestine</a:t>
            </a:r>
          </a:p>
          <a:p>
            <a:pPr lvl="1"/>
            <a:r>
              <a:rPr lang="en-US" dirty="0" smtClean="0"/>
              <a:t>Palestinian Jewry was loyal to Persia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3077369"/>
            <a:ext cx="3095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60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1468</Words>
  <Application>Microsoft Macintosh PowerPoint</Application>
  <PresentationFormat>On-screen Show (4:3)</PresentationFormat>
  <Paragraphs>202</Paragraphs>
  <Slides>41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Office Theme</vt:lpstr>
      <vt:lpstr>1_Office Theme</vt:lpstr>
      <vt:lpstr>Default Design</vt:lpstr>
      <vt:lpstr>1_Default Design</vt:lpstr>
      <vt:lpstr>2_Default Design</vt:lpstr>
      <vt:lpstr>2_Office Theme</vt:lpstr>
      <vt:lpstr>The Jewish Diaspora in Cyprus: here, but not here</vt:lpstr>
      <vt:lpstr>You can not always choose who you work with…</vt:lpstr>
      <vt:lpstr>“Permanent values” - Braudel</vt:lpstr>
      <vt:lpstr>Island Identity</vt:lpstr>
      <vt:lpstr>Spatial Value:  Strategic Location</vt:lpstr>
      <vt:lpstr>PowerPoint Presentation</vt:lpstr>
      <vt:lpstr>PowerPoint Presentation</vt:lpstr>
      <vt:lpstr>Kittim</vt:lpstr>
      <vt:lpstr>Cypriot direct contact </vt:lpstr>
      <vt:lpstr>The world changes</vt:lpstr>
      <vt:lpstr>Ptolemaic beginnings of settlement</vt:lpstr>
      <vt:lpstr>Economic engine</vt:lpstr>
      <vt:lpstr>Protect the heartland</vt:lpstr>
      <vt:lpstr>Ptolemy II Philadelphus</vt:lpstr>
      <vt:lpstr>PowerPoint Presentation</vt:lpstr>
      <vt:lpstr>Cypriot strategic resources</vt:lpstr>
      <vt:lpstr>Strong ties</vt:lpstr>
      <vt:lpstr>coinage</vt:lpstr>
      <vt:lpstr>Jewish ties?</vt:lpstr>
      <vt:lpstr>Amathus inscription:synagogue?</vt:lpstr>
      <vt:lpstr>Rome understands geography Cyprus controlled in 58 BC</vt:lpstr>
      <vt:lpstr>Cleo gets what Cleo wants</vt:lpstr>
      <vt:lpstr>Cleopatra makes an emphatic statement of control</vt:lpstr>
      <vt:lpstr>An Economic asset</vt:lpstr>
      <vt:lpstr>After Actium: A backwater province of Rome </vt:lpstr>
      <vt:lpstr>Jewish presence in Cyprus under Rome</vt:lpstr>
      <vt:lpstr>Acts of the apostles</vt:lpstr>
      <vt:lpstr>Coins show strong Jewish economic presence</vt:lpstr>
      <vt:lpstr>Evidence from Cypriot Sigillata</vt:lpstr>
      <vt:lpstr>PowerPoint Presentation</vt:lpstr>
      <vt:lpstr>Second century collapse</vt:lpstr>
      <vt:lpstr>A possible scenario</vt:lpstr>
      <vt:lpstr>A key event: Diaspora Revolt 117 CE</vt:lpstr>
      <vt:lpstr>Impact of the Revolt on the trade</vt:lpstr>
      <vt:lpstr>Why the Revolt?</vt:lpstr>
      <vt:lpstr>Hopes</vt:lpstr>
      <vt:lpstr>Frustrated hope?</vt:lpstr>
      <vt:lpstr>Hopes Dashed</vt:lpstr>
      <vt:lpstr>Speculation: Absolute despair?</vt:lpstr>
      <vt:lpstr>Savior of the world</vt:lpstr>
      <vt:lpstr>Thank You tdavis@swbts.edu</vt:lpstr>
    </vt:vector>
  </TitlesOfParts>
  <Company>Southwestern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Jewish Diaspora in Cyprus: here, but not here</dc:title>
  <dc:creator>tdavis</dc:creator>
  <cp:lastModifiedBy>Emily Brown</cp:lastModifiedBy>
  <cp:revision>28</cp:revision>
  <dcterms:created xsi:type="dcterms:W3CDTF">2015-01-14T18:03:44Z</dcterms:created>
  <dcterms:modified xsi:type="dcterms:W3CDTF">2015-01-16T21:43:27Z</dcterms:modified>
</cp:coreProperties>
</file>